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4" r:id="rId5"/>
    <p:sldId id="314" r:id="rId6"/>
    <p:sldId id="320" r:id="rId7"/>
    <p:sldId id="308" r:id="rId8"/>
    <p:sldId id="288" r:id="rId9"/>
    <p:sldId id="321" r:id="rId10"/>
    <p:sldId id="268" r:id="rId11"/>
    <p:sldId id="322" r:id="rId12"/>
    <p:sldId id="325" r:id="rId13"/>
    <p:sldId id="327" r:id="rId14"/>
    <p:sldId id="326" r:id="rId15"/>
    <p:sldId id="328" r:id="rId16"/>
    <p:sldId id="329" r:id="rId17"/>
    <p:sldId id="305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3750" autoAdjust="0"/>
  </p:normalViewPr>
  <p:slideViewPr>
    <p:cSldViewPr snapToGrid="0">
      <p:cViewPr>
        <p:scale>
          <a:sx n="75" d="100"/>
          <a:sy n="75" d="100"/>
        </p:scale>
        <p:origin x="1140" y="85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2023-05-28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2023-05-28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332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51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03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939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84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23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7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1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801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42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3504" y="1597332"/>
            <a:ext cx="4379976" cy="1547583"/>
          </a:xfrm>
        </p:spPr>
        <p:txBody>
          <a:bodyPr rtlCol="0">
            <a:normAutofit fontScale="90000"/>
          </a:bodyPr>
          <a:lstStyle/>
          <a:p>
            <a:pPr rtl="0"/>
            <a:br>
              <a:rPr lang="en-US" altLang="ko-KR" dirty="0"/>
            </a:br>
            <a:r>
              <a:rPr lang="ko-KR" altLang="en-US" dirty="0"/>
              <a:t>컴퓨터 그래픽스</a:t>
            </a:r>
            <a:br>
              <a:rPr lang="en-US" altLang="ko-KR" dirty="0"/>
            </a:br>
            <a:r>
              <a:rPr lang="ko-KR" altLang="en-US" dirty="0"/>
              <a:t>벽돌 깨기 게임</a:t>
            </a:r>
            <a:br>
              <a:rPr lang="en-US" altLang="ko-KR" dirty="0"/>
            </a:br>
            <a:r>
              <a:rPr lang="en-US" altLang="ko-KR" sz="1800" dirty="0"/>
              <a:t>(BRICK BREAKER GAME)</a:t>
            </a:r>
            <a:endParaRPr lang="ko-KR" altLang="en-US" sz="180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1599" y="3890378"/>
            <a:ext cx="4379976" cy="61337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ko-KR" altLang="en-US" dirty="0"/>
              <a:t>학번 </a:t>
            </a:r>
            <a:r>
              <a:rPr lang="en-US" altLang="ko-KR" dirty="0"/>
              <a:t>: 20193127</a:t>
            </a:r>
          </a:p>
          <a:p>
            <a:pPr rtl="0"/>
            <a:br>
              <a:rPr lang="en-US" altLang="ko-KR" dirty="0"/>
            </a:br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이성민</a:t>
            </a:r>
          </a:p>
        </p:txBody>
      </p:sp>
      <p:pic>
        <p:nvPicPr>
          <p:cNvPr id="80" name="오디오 79">
            <a:hlinkClick r:id="" action="ppaction://media"/>
            <a:extLst>
              <a:ext uri="{FF2B5EF4-FFF2-40B4-BE49-F238E27FC236}">
                <a16:creationId xmlns:a16="http://schemas.microsoft.com/office/drawing/2014/main" id="{5FC35E7D-03AC-5700-1CD1-520051C60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7"/>
    </mc:Choice>
    <mc:Fallback>
      <p:transition spd="slow" advTm="1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3 - 2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1428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기울어진 빨간색 선</a:t>
            </a:r>
            <a:endParaRPr lang="en-US" altLang="ko-K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7ACDA6-0410-1687-7735-30512DAA0B3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19100" y="1983007"/>
            <a:ext cx="11353800" cy="3046988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double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reflectionAngle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=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atan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(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slope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) * 180.0 / PI;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충돌한 선의 기울기에 대한 반사각을 계산합니다.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atan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(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slope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은 기울기에 대한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아크탄젠트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값을 계산하고,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* 180.0 /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PI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통해 라디안 값을 각도로 변환합니다.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double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incidentAngle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=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ball.direction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-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reflectionAngle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공의 입사각을 계산합니다. 현재 공의 방향에서 반사각을 뺀 값을 사용합니다. 이를 통해 선에 대해 공이 어떤 각도로 입사했는지를 알 수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double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newDirection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=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reflectionAngle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-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incidentAngle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반사각과 입사각을 이용하여 새로운 방향을 계산합니다. 반사각에서 입사각을 뺀 값을 사용합니다. 이를 통해 공이 선과 충돌한 후 어떤 방향으로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튕겨나갈지를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 결정합니다.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ball.direction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=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fmod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(360.0 +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newDirection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, 360.0);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계산된 새로운 방향을 0부터 360도 사이의 범위로 조정합니다.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fmod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()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함수를 사용하여 값이 360.0을 초과하는 경우를 처리합니다. 이를 통해 공의 방향이 0도부터 360도 사이로 유지됩니다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위의 코드는 충돌이 발생한 경우 공이 선과 반사되도록 처리합니다. 반사각과 입사각을 계산하여 새로운 방향을 결정하고, 이를 공의 방향으로 설정함으로써 충돌 이후의 동작을 제어합니다. 이를 통해 게임에서 공이 선과 충돌했을 때 올바른 반사 동작이 구현됩니다.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06550EA-ACA7-252B-50EE-E546E3A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94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12"/>
    </mc:Choice>
    <mc:Fallback>
      <p:transition spd="slow" advTm="9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56494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아이템 충돌 효과 검사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856912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공과 아이템의 충돌을 검사하고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충돌이 발생한 경우 해당 아이템에 따른 효과를 적용합니다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아래의 작업을 수행합니다</a:t>
            </a:r>
            <a:b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각 아이템과 공 사이의 거리를 계산하고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거리가 공의 반지름과 아이템의 크기의 합의 절반보다 작으면 충돌이 발생한 것입니다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충돌이 발생한 경우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해당 아이템을 제거하고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아이템의 종류에 따라 공의 반지름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속도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패들의 크기를 변경합니다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825CC22-509B-D893-4706-9CD7BC8B8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998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2"/>
    </mc:Choice>
    <mc:Fallback>
      <p:transition spd="slow" advTm="3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77912"/>
            <a:ext cx="4114800" cy="823912"/>
          </a:xfrm>
        </p:spPr>
        <p:txBody>
          <a:bodyPr rtlCol="0"/>
          <a:lstStyle/>
          <a:p>
            <a:pPr rtl="0"/>
            <a:r>
              <a:rPr lang="ko-KR" altLang="en-US"/>
              <a:t>공과 벽돌 충돌 검사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1690"/>
            <a:ext cx="9879012" cy="3685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공과 벽돌의 충돌을 검사하고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충돌이 발생한 경우 점수를 증가시키고 벽돌을 제거합니다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다음의 작업을 수행합니다</a:t>
            </a:r>
            <a:br>
              <a:rPr lang="en-US" altLang="ko-KR" sz="2000" b="1" dirty="0">
                <a:solidFill>
                  <a:srgbClr val="374151"/>
                </a:solidFill>
                <a:latin typeface="Söhne"/>
              </a:rPr>
            </a:b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각 벽돌과 공 사이의 충돌을 검사합니다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벽돌의 위치와 크기를 이용하여 충돌 여부를 판단합니다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충돌이 발생한 경우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점수를 증가시키고 벽돌을 제거합니다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충돌이 발생한 방향에 따라 공의 방향을 변경합니다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수평 충돌인 경우 공의 방향을 반대로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수직 충돌인 경우 공의 방향을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180 -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ball.direction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으로 변경합니다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4E35B103-150D-9E56-8C1D-EC19E39EC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566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0"/>
    </mc:Choice>
    <mc:Fallback>
      <p:transition spd="slow" advTm="3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58069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패들과 공의 충돌 검사</a:t>
            </a:r>
            <a:endParaRPr lang="en-US" altLang="ko-K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C5AEF11-C812-B5EA-5EE5-DFABFB897A3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8200" y="1957072"/>
            <a:ext cx="10412412" cy="3447098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공의 위치와 패들의 위치를 비교하여 충돌 여부를 판단합니다.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조건식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-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ball.radius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&lt;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paddleTop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공의 위쪽 끝이 패들의 위쪽 끝을 넘어서지 않는지 확인합니다.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조건식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+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ball.radius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&gt;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paddleBottom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공의 아래쪽 끝이 패들의 아래쪽 끝을 넘어서지 않는지 확인합니다.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조건식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+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ball.radius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&gt;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paddleLeft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공의 오른쪽 끝이 패들의 왼쪽 끝을 넘어서지 않는지 확인합니다.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조건식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-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ball.radius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 &lt;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paddleRight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공의 왼쪽 끝이 패들의 오른쪽 끝을 넘어서지 않는지 확인합니다.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이 네 가지 조건을 모두 만족하면 충돌이 발생한 것으로 간주합니다.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DD914F5-3863-3534-6351-5308CA25A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734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6"/>
    </mc:Choice>
    <mc:Fallback>
      <p:transition spd="slow" advTm="35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7535" y="4385056"/>
            <a:ext cx="3505201" cy="1798639"/>
          </a:xfrm>
        </p:spPr>
        <p:txBody>
          <a:bodyPr rtlCol="0"/>
          <a:lstStyle/>
          <a:p>
            <a:pPr rtl="0"/>
            <a:r>
              <a:rPr lang="ko-KR" altLang="en-US" b="1" dirty="0"/>
              <a:t>이성민</a:t>
            </a:r>
            <a:br>
              <a:rPr lang="en-US" altLang="ko-KR" b="1" dirty="0"/>
            </a:br>
            <a:r>
              <a:rPr lang="en-US" altLang="ko-KR" b="1" dirty="0"/>
              <a:t>20193127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575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 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26138"/>
            <a:ext cx="4346542" cy="4230212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목적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: </a:t>
            </a:r>
            <a:r>
              <a:rPr lang="en-US" altLang="ko-KR" sz="1600" b="1" dirty="0">
                <a:solidFill>
                  <a:srgbClr val="343541"/>
                </a:solidFill>
                <a:latin typeface="Söhne"/>
              </a:rPr>
              <a:t>Level 5</a:t>
            </a:r>
            <a:r>
              <a:rPr lang="ko-KR" altLang="en-US" sz="1600" b="1" dirty="0">
                <a:solidFill>
                  <a:srgbClr val="343541"/>
                </a:solidFill>
                <a:latin typeface="Söhne"/>
              </a:rPr>
              <a:t>이상 점수 </a:t>
            </a:r>
            <a:r>
              <a:rPr lang="en-US" altLang="ko-KR" sz="1600" b="1" dirty="0">
                <a:solidFill>
                  <a:srgbClr val="343541"/>
                </a:solidFill>
                <a:latin typeface="Söhne"/>
              </a:rPr>
              <a:t>150</a:t>
            </a:r>
            <a:r>
              <a:rPr lang="ko-KR" altLang="en-US" sz="1600" b="1" dirty="0">
                <a:solidFill>
                  <a:srgbClr val="343541"/>
                </a:solidFill>
                <a:latin typeface="Söhne"/>
              </a:rPr>
              <a:t>점이상 이면 클리어</a:t>
            </a:r>
            <a:b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</a:br>
            <a:b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게임 방법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: </a:t>
            </a: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패들을 조작하여 공을 튕겨 벽돌을 깨야 합니다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  <a:b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</a:br>
            <a:endParaRPr lang="en-US" altLang="ko-KR" sz="1600" b="1" i="0" dirty="0">
              <a:solidFill>
                <a:srgbClr val="343541"/>
              </a:solidFill>
              <a:effectLst/>
              <a:latin typeface="Söhne"/>
            </a:endParaRPr>
          </a:p>
          <a:p>
            <a:pPr rtl="0"/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게임 특징 및 장점 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: </a:t>
            </a: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즐겁고 중독성 있는 게임 플레이를 위해 다양한 난이도와 스테이지 다양한 보너스 아이템 및 </a:t>
            </a:r>
            <a:r>
              <a:rPr lang="ko-KR" altLang="en-US" sz="1600" b="1" dirty="0">
                <a:solidFill>
                  <a:srgbClr val="343541"/>
                </a:solidFill>
                <a:latin typeface="Söhne"/>
              </a:rPr>
              <a:t>장애물 그리고 </a:t>
            </a: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간결한 그래픽으로 이루어져 있습니다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.</a:t>
            </a:r>
            <a:endParaRPr lang="en-US" altLang="ko-KR" sz="1600" b="1" dirty="0">
              <a:solidFill>
                <a:srgbClr val="343541"/>
              </a:solidFill>
              <a:latin typeface="Söhne"/>
            </a:endParaRPr>
          </a:p>
          <a:p>
            <a:pPr rtl="0"/>
            <a:b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장르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: </a:t>
            </a: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액션</a:t>
            </a:r>
            <a:r>
              <a:rPr lang="en-US" altLang="ko-KR" sz="1600" b="1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sz="1600" b="1" i="0" dirty="0">
                <a:solidFill>
                  <a:srgbClr val="343541"/>
                </a:solidFill>
                <a:effectLst/>
                <a:latin typeface="Söhne"/>
              </a:rPr>
              <a:t>아케이드</a:t>
            </a:r>
            <a:endParaRPr lang="ko-KR" altLang="en-US" sz="1600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  <p:pic>
        <p:nvPicPr>
          <p:cNvPr id="49" name="오디오 48">
            <a:hlinkClick r:id="" action="ppaction://media"/>
            <a:extLst>
              <a:ext uri="{FF2B5EF4-FFF2-40B4-BE49-F238E27FC236}">
                <a16:creationId xmlns:a16="http://schemas.microsoft.com/office/drawing/2014/main" id="{7A23169B-1D2A-A357-4557-66E6802C3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61"/>
    </mc:Choice>
    <mc:Fallback>
      <p:transition spd="slow" advTm="3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제목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ko-KR" altLang="en-US" dirty="0"/>
              <a:t>게임 화면 구성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ko-KR" altLang="en-US" dirty="0"/>
              <a:t>게임성을 증가 시켜주는 화면 구성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ko-KR" altLang="en-US" dirty="0"/>
              <a:t>시작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rtl="0"/>
            <a:r>
              <a:rPr lang="ko-KR" altLang="en-US" dirty="0"/>
              <a:t>게임을 시작하기에 앞서</a:t>
            </a:r>
            <a:endParaRPr lang="en-US" altLang="ko-KR" dirty="0"/>
          </a:p>
          <a:p>
            <a:pPr rtl="0"/>
            <a:r>
              <a:rPr lang="ko-KR" altLang="en-US" dirty="0"/>
              <a:t>게임 방향키 및 각종 기능에 대한 설명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스페이스바를 누르면 게임이 시작</a:t>
            </a:r>
            <a:br>
              <a:rPr lang="en-US" altLang="ko-KR" dirty="0"/>
            </a:br>
            <a:r>
              <a:rPr lang="en-US" altLang="ko-KR" dirty="0"/>
              <a:t>q</a:t>
            </a:r>
            <a:r>
              <a:rPr lang="ko-KR" altLang="en-US" dirty="0"/>
              <a:t>를 누르면 게임이 종료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ko-KR" altLang="en-US" dirty="0"/>
              <a:t>게임 진행 화면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br>
              <a:rPr lang="en-US" altLang="ko-KR" dirty="0"/>
            </a:br>
            <a:r>
              <a:rPr lang="en-US" altLang="ko-KR" dirty="0"/>
              <a:t>Level, </a:t>
            </a:r>
            <a:r>
              <a:rPr lang="ko-KR" altLang="en-US" dirty="0"/>
              <a:t>점수는 왼쪽 상단에 표시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아이템</a:t>
            </a:r>
            <a:r>
              <a:rPr lang="en-US" altLang="ko-KR" dirty="0"/>
              <a:t>,</a:t>
            </a:r>
            <a:r>
              <a:rPr lang="ko-KR" altLang="en-US" dirty="0"/>
              <a:t>장애물</a:t>
            </a:r>
            <a:r>
              <a:rPr lang="en-US" altLang="ko-KR" dirty="0"/>
              <a:t>,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패들</a:t>
            </a:r>
            <a:r>
              <a:rPr lang="en-US" altLang="ko-KR" dirty="0"/>
              <a:t>, </a:t>
            </a:r>
            <a:r>
              <a:rPr lang="ko-KR" altLang="en-US" dirty="0"/>
              <a:t>장애물 </a:t>
            </a:r>
            <a:r>
              <a:rPr lang="ko-KR" altLang="en-US" dirty="0" err="1"/>
              <a:t>원등이</a:t>
            </a:r>
            <a:r>
              <a:rPr lang="ko-KR" altLang="en-US" dirty="0"/>
              <a:t> 나타남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819" y="2145495"/>
            <a:ext cx="3200400" cy="2567009"/>
          </a:xfrm>
        </p:spPr>
        <p:txBody>
          <a:bodyPr rtlCol="0"/>
          <a:lstStyle/>
          <a:p>
            <a:pPr rtl="0"/>
            <a:r>
              <a:rPr lang="en-US" altLang="ko-KR" dirty="0"/>
              <a:t>Game Over</a:t>
            </a:r>
            <a:br>
              <a:rPr lang="en-US" altLang="ko-KR" dirty="0"/>
            </a:br>
            <a:r>
              <a:rPr lang="en-US" altLang="ko-KR" dirty="0"/>
              <a:t>Game Clear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Autofit/>
          </a:bodyPr>
          <a:lstStyle/>
          <a:p>
            <a:r>
              <a:rPr lang="en-US" altLang="ko-KR" sz="900" dirty="0"/>
              <a:t>Game Over : </a:t>
            </a:r>
            <a:r>
              <a:rPr lang="ko-KR" altLang="en-US" sz="900" dirty="0"/>
              <a:t>공이 </a:t>
            </a:r>
            <a:r>
              <a:rPr lang="ko-KR" altLang="en-US" sz="900" dirty="0" err="1"/>
              <a:t>게임창</a:t>
            </a:r>
            <a:r>
              <a:rPr lang="ko-KR" altLang="en-US" sz="900" dirty="0"/>
              <a:t> 아래쪽에 </a:t>
            </a:r>
            <a:r>
              <a:rPr lang="ko-KR" altLang="en-US" sz="900" dirty="0" err="1"/>
              <a:t>부딛히면</a:t>
            </a:r>
            <a:r>
              <a:rPr lang="ko-KR" altLang="en-US" sz="900" dirty="0"/>
              <a:t> </a:t>
            </a:r>
            <a:r>
              <a:rPr lang="en-US" altLang="ko-KR" sz="900" dirty="0"/>
              <a:t>Game Over</a:t>
            </a:r>
            <a:r>
              <a:rPr lang="ko-KR" altLang="en-US" sz="900" dirty="0"/>
              <a:t>화면이 나옴</a:t>
            </a:r>
            <a:endParaRPr lang="en-US" altLang="ko-KR" sz="900" dirty="0"/>
          </a:p>
          <a:p>
            <a:pPr rtl="0"/>
            <a:endParaRPr lang="en-US" altLang="ko-KR" sz="900" dirty="0"/>
          </a:p>
          <a:p>
            <a:r>
              <a:rPr lang="en-US" altLang="ko-KR" sz="900" dirty="0" err="1"/>
              <a:t>GameClear</a:t>
            </a:r>
            <a:r>
              <a:rPr lang="en-US" altLang="ko-KR" sz="900" dirty="0"/>
              <a:t> : </a:t>
            </a:r>
            <a:r>
              <a:rPr lang="ko-KR" altLang="en-US" sz="900" dirty="0"/>
              <a:t>일정 </a:t>
            </a:r>
            <a:r>
              <a:rPr lang="en-US" altLang="ko-KR" sz="900" dirty="0"/>
              <a:t>Level</a:t>
            </a:r>
            <a:r>
              <a:rPr lang="ko-KR" altLang="en-US" sz="900" dirty="0"/>
              <a:t>과 일정 점수를 동시에 달성하면 </a:t>
            </a:r>
            <a:r>
              <a:rPr lang="en-US" altLang="ko-KR" sz="900" dirty="0" err="1"/>
              <a:t>GameClear</a:t>
            </a:r>
            <a:r>
              <a:rPr lang="ko-KR" altLang="en-US" sz="900" dirty="0"/>
              <a:t>화면이 나옴</a:t>
            </a:r>
            <a:br>
              <a:rPr lang="en-US" altLang="ko-KR" sz="900" dirty="0"/>
            </a:br>
            <a:br>
              <a:rPr lang="en-US" altLang="ko-KR" sz="900" dirty="0"/>
            </a:br>
            <a:r>
              <a:rPr lang="ko-KR" altLang="en-US" sz="900" dirty="0"/>
              <a:t>두 화면 모드 최고 점수와 최고 </a:t>
            </a:r>
            <a:r>
              <a:rPr lang="ko-KR" altLang="en-US" sz="900" dirty="0" err="1"/>
              <a:t>레밸이</a:t>
            </a:r>
            <a:r>
              <a:rPr lang="ko-KR" altLang="en-US" sz="900" dirty="0"/>
              <a:t> 나옴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53" name="바닥글 개체 틀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D1BB8-37E5-08B9-C394-B4980631E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744" y="1873450"/>
            <a:ext cx="5600895" cy="4395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686AD5-8CD6-4970-0B27-A0B014F6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8" y="2390091"/>
            <a:ext cx="4490073" cy="3361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C5FE-C37A-924C-4F48-3D8FF29DA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19" y="1873450"/>
            <a:ext cx="5830771" cy="4548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E7BC7E-D006-8242-A2BF-825BCA1C8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96" y="2073210"/>
            <a:ext cx="5713260" cy="4283139"/>
          </a:xfrm>
          <a:prstGeom prst="rect">
            <a:avLst/>
          </a:prstGeom>
        </p:spPr>
      </p:pic>
      <p:pic>
        <p:nvPicPr>
          <p:cNvPr id="52" name="오디오 51">
            <a:hlinkClick r:id="" action="ppaction://media"/>
            <a:extLst>
              <a:ext uri="{FF2B5EF4-FFF2-40B4-BE49-F238E27FC236}">
                <a16:creationId xmlns:a16="http://schemas.microsoft.com/office/drawing/2014/main" id="{94607E65-4924-C96D-6525-61900D9F57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17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90"/>
    </mc:Choice>
    <mc:Fallback>
      <p:transition spd="slow" advTm="5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게임 특징 및 장점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006" y="1733944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아이템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022" y="2022615"/>
            <a:ext cx="365760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-KR" altLang="en-US" sz="800" dirty="0"/>
              <a:t>아이템은 총 </a:t>
            </a:r>
            <a:r>
              <a:rPr lang="en-US" altLang="ko-KR" sz="800" dirty="0"/>
              <a:t>3</a:t>
            </a:r>
            <a:r>
              <a:rPr lang="ko-KR" altLang="en-US" sz="800" dirty="0"/>
              <a:t>가지가 있으며 게임을 시작할 때 마다 </a:t>
            </a:r>
            <a:r>
              <a:rPr lang="en-US" altLang="ko-KR" sz="800" dirty="0"/>
              <a:t>10</a:t>
            </a:r>
            <a:r>
              <a:rPr lang="ko-KR" altLang="en-US" sz="800" dirty="0"/>
              <a:t>개의 아이템이 랜덤으로 생성 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첫번째 </a:t>
            </a:r>
            <a:r>
              <a:rPr lang="en-US" altLang="ko-KR" sz="800" dirty="0"/>
              <a:t>:</a:t>
            </a:r>
            <a:r>
              <a:rPr lang="ko-KR" altLang="en-US" sz="800" dirty="0"/>
              <a:t> 아이템 공의 크기증가</a:t>
            </a:r>
            <a:r>
              <a:rPr lang="en-US" altLang="ko-KR" sz="800" dirty="0"/>
              <a:t>.</a:t>
            </a:r>
          </a:p>
          <a:p>
            <a:pPr rtl="0"/>
            <a:r>
              <a:rPr lang="ko-KR" altLang="en-US" sz="800" dirty="0"/>
              <a:t>두번째 </a:t>
            </a:r>
            <a:r>
              <a:rPr lang="en-US" altLang="ko-KR" sz="800" dirty="0"/>
              <a:t>: </a:t>
            </a:r>
            <a:r>
              <a:rPr lang="ko-KR" altLang="en-US" sz="800" dirty="0"/>
              <a:t>아이템 공의 속도 감소</a:t>
            </a:r>
            <a:r>
              <a:rPr lang="en-US" altLang="ko-KR" sz="800" dirty="0"/>
              <a:t>.</a:t>
            </a:r>
          </a:p>
          <a:p>
            <a:pPr rtl="0"/>
            <a:r>
              <a:rPr lang="ko-KR" altLang="en-US" sz="800" dirty="0"/>
              <a:t>세번째 </a:t>
            </a:r>
            <a:r>
              <a:rPr lang="en-US" altLang="ko-KR" sz="800" dirty="0"/>
              <a:t>: </a:t>
            </a:r>
            <a:r>
              <a:rPr lang="ko-KR" altLang="en-US" sz="800" dirty="0"/>
              <a:t>아이템 패들의 크기 증가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6" y="3429000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안개 모드 </a:t>
            </a:r>
            <a:r>
              <a:rPr lang="en-US" altLang="ko-KR" dirty="0"/>
              <a:t>(Level=3)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6" y="3838016"/>
            <a:ext cx="4732931" cy="1188720"/>
          </a:xfrm>
        </p:spPr>
        <p:txBody>
          <a:bodyPr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가리는 대상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: Level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3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일 때 공과 패들을 제외한 다른 요소들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빈도수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점수가 높을수록 </a:t>
            </a:r>
            <a:r>
              <a:rPr lang="ko-KR" altLang="en-US" sz="1100" b="0" i="0" dirty="0" err="1">
                <a:solidFill>
                  <a:srgbClr val="374151"/>
                </a:solidFill>
                <a:effectLst/>
                <a:latin typeface="Söhne"/>
              </a:rPr>
              <a:t>맵을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더욱 가리는 빈도가 증가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효과</a:t>
            </a:r>
            <a:r>
              <a:rPr lang="en-US" altLang="ko-KR" sz="11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100" b="0" i="0" dirty="0" err="1">
                <a:solidFill>
                  <a:srgbClr val="374151"/>
                </a:solidFill>
                <a:effectLst/>
                <a:latin typeface="Söhne"/>
              </a:rPr>
              <a:t>맵이</a:t>
            </a:r>
            <a:r>
              <a:rPr lang="ko-KR" altLang="en-US" sz="1100" b="0" i="0" dirty="0">
                <a:solidFill>
                  <a:srgbClr val="374151"/>
                </a:solidFill>
                <a:effectLst/>
                <a:latin typeface="Söhne"/>
              </a:rPr>
              <a:t> 가려져서 게임이 더 </a:t>
            </a:r>
            <a:r>
              <a:rPr lang="ko-KR" altLang="en-US" sz="1100" b="0" i="0" dirty="0" err="1">
                <a:solidFill>
                  <a:srgbClr val="374151"/>
                </a:solidFill>
                <a:effectLst/>
                <a:latin typeface="Söhne"/>
              </a:rPr>
              <a:t>어려워짐</a:t>
            </a:r>
            <a:endParaRPr lang="ko-KR" altLang="en-US" sz="11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1577" y="5107052"/>
            <a:ext cx="7284089" cy="34743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오른쪽</a:t>
            </a:r>
            <a:r>
              <a:rPr lang="en-US" altLang="ko-KR" dirty="0"/>
              <a:t>,</a:t>
            </a:r>
            <a:r>
              <a:rPr lang="ko-KR" altLang="en-US" dirty="0"/>
              <a:t> 왼쪽 </a:t>
            </a:r>
            <a:r>
              <a:rPr lang="en-US" altLang="ko-KR" dirty="0"/>
              <a:t>45</a:t>
            </a:r>
            <a:r>
              <a:rPr lang="ko-KR" altLang="en-US" dirty="0"/>
              <a:t>도 기울어진 변칙적인 직선 장애물 </a:t>
            </a:r>
            <a:r>
              <a:rPr lang="en-US" altLang="ko-KR" dirty="0"/>
              <a:t>(Level=2)</a:t>
            </a:r>
            <a:endParaRPr lang="ko-KR" altLang="en-US" dirty="0"/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1577" y="5516122"/>
            <a:ext cx="6285611" cy="822960"/>
          </a:xfrm>
        </p:spPr>
        <p:txBody>
          <a:bodyPr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장애물 선의 기울기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45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도로 왼쪽과 오른쪽으로 기울어진 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스코어에 따른 나타남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스코어가 짝수일 때와 홀수일 때 </a:t>
            </a:r>
            <a:r>
              <a:rPr lang="ko-KR" altLang="en-US" sz="3600" b="0" i="0" dirty="0" err="1">
                <a:solidFill>
                  <a:srgbClr val="374151"/>
                </a:solidFill>
                <a:effectLst/>
                <a:latin typeface="Söhne"/>
              </a:rPr>
              <a:t>번갈아가며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 장애물 선이 나타남</a:t>
            </a:r>
            <a:endParaRPr lang="en-US" altLang="ko-KR" sz="36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효과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장애물로 인하여 게임이 더 </a:t>
            </a:r>
            <a:r>
              <a:rPr lang="ko-KR" altLang="en-US" sz="3600" b="0" i="0" dirty="0" err="1">
                <a:solidFill>
                  <a:srgbClr val="374151"/>
                </a:solidFill>
                <a:effectLst/>
                <a:latin typeface="Söhne"/>
              </a:rPr>
              <a:t>어려워짐</a:t>
            </a:r>
            <a:endParaRPr lang="ko-KR" altLang="en-US" sz="3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rtl="0"/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Level </a:t>
            </a:r>
            <a:r>
              <a:rPr lang="ko-KR" altLang="en-US" dirty="0"/>
              <a:t>기능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키 입력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'p' 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키를 누름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Level 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증가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'p' 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키를 누를 때마다 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Level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씩 증가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공의 속도 증가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Level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이 오를 때마다 공의 속도가 증가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새로운 벽돌 추가</a:t>
            </a:r>
            <a:r>
              <a:rPr lang="en-US" altLang="ko-KR" sz="3600" b="0" i="0" dirty="0">
                <a:solidFill>
                  <a:srgbClr val="374151"/>
                </a:solidFill>
                <a:effectLst/>
                <a:latin typeface="Söhne"/>
              </a:rPr>
              <a:t>: Level</a:t>
            </a:r>
            <a:r>
              <a:rPr lang="ko-KR" altLang="en-US" sz="3600" b="0" i="0" dirty="0">
                <a:solidFill>
                  <a:srgbClr val="374151"/>
                </a:solidFill>
                <a:effectLst/>
                <a:latin typeface="Söhne"/>
              </a:rPr>
              <a:t>이 오를 때마다 새로운 벽돌이 추가됨</a:t>
            </a:r>
          </a:p>
          <a:p>
            <a:pPr rtl="0"/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5" y="3377473"/>
            <a:ext cx="4551565" cy="3651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배경의 원의 크기 </a:t>
            </a:r>
            <a:r>
              <a:rPr lang="ko-KR" altLang="en-US"/>
              <a:t>감소</a:t>
            </a:r>
            <a:r>
              <a:rPr lang="en-US" altLang="ko-KR" dirty="0"/>
              <a:t>(</a:t>
            </a:r>
            <a:r>
              <a:rPr lang="ko-KR" altLang="en-US" dirty="0"/>
              <a:t>공의 활동영역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2" name="텍스트 개체 틀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5" y="3823727"/>
            <a:ext cx="4114799" cy="1188720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배경의 원의 크기 감소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게임 진행 중에 배경의 원의 크기가 점차 감소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원의 활동 범위 축소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공이 활동할 수 있는 범위가 점점 줄어듦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732C54-6DB1-3132-B996-3E6C76A60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471" y="2443579"/>
            <a:ext cx="820339" cy="789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5D0E92-4FA4-17F1-A6DC-A285D1376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1" y="3511014"/>
            <a:ext cx="828791" cy="266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42A26B-AB8D-2809-BBD0-99261E891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188" y="5187754"/>
            <a:ext cx="905001" cy="266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72CD89-411D-B64A-EBAC-93FBE44AB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8278" y="4172263"/>
            <a:ext cx="542844" cy="520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7E46F1-DAC3-9BE6-CDCA-8204BBC51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68" y="1027906"/>
            <a:ext cx="5366096" cy="40584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024F18-7FD0-2590-B118-8F0FCDB80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89" y="1685158"/>
            <a:ext cx="4572634" cy="34409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91E402-4836-4B27-56E4-8D5E21F855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07" y="1698743"/>
            <a:ext cx="4566684" cy="34480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EEDB32-E1DE-F115-F64C-640DB0AA81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7686" y="1101147"/>
            <a:ext cx="5157175" cy="38662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A1BC96-590B-CD41-AC64-B9102053C2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6198" y="1013229"/>
            <a:ext cx="5360728" cy="4042086"/>
          </a:xfrm>
          <a:prstGeom prst="rect">
            <a:avLst/>
          </a:prstGeom>
        </p:spPr>
      </p:pic>
      <p:pic>
        <p:nvPicPr>
          <p:cNvPr id="57" name="오디오 56">
            <a:hlinkClick r:id="" action="ppaction://media"/>
            <a:extLst>
              <a:ext uri="{FF2B5EF4-FFF2-40B4-BE49-F238E27FC236}">
                <a16:creationId xmlns:a16="http://schemas.microsoft.com/office/drawing/2014/main" id="{F6E35AFE-49F0-8324-CBE0-51BCDA9E6D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35"/>
    </mc:Choice>
    <mc:Fallback>
      <p:transition spd="slow" advTm="127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보라색 원과 공의 충돌 후 각도 문제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358009"/>
            <a:ext cx="5669280" cy="436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게임에서 보라색 원이 작아질 때 각도 문제로 인해 보라색 원 사이에 끼이는 문제가 발생했습니다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 문제를 해결하기 위해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보라색 원의 크기를 설정된 범위까지 작아지게 만든 후 다시 큰 원으로 크기를 복귀시키고 다시 작아지는 기능을 개발했습니다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이러한 개발로 인해 보라색 원은 일정한 크기로 시작하여 작아지고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다시 크기를 복구한 후 다시 작아지는 과정을 반복합니다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이를 통해 보라색 원 사이에 끼이는 문제를 해결하고 보다 정확한 게임 플레이를 가능하게 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1" name="날짜 개체 틀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</a:p>
        </p:txBody>
      </p:sp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435C703F-A75D-8CF8-9D17-40F1708F6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28"/>
    </mc:Choice>
    <mc:Fallback>
      <p:transition spd="slow" advTm="43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문제점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893" y="162522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2.</a:t>
            </a:r>
            <a:r>
              <a:rPr lang="ko-KR" altLang="en-US" dirty="0"/>
              <a:t> 빨간 선과 공의 끼임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893" y="2123630"/>
            <a:ext cx="5910142" cy="4232720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빨간 선과 공의 충돌 문제</a:t>
            </a:r>
            <a:r>
              <a:rPr lang="en-US" altLang="ko-KR" dirty="0"/>
              <a:t>: </a:t>
            </a:r>
            <a:r>
              <a:rPr lang="ko-KR" altLang="en-US" dirty="0"/>
              <a:t>게임에서 빨간 선이 생성될 때 해당 위치에 공이 끼어서 충돌하는 문제가 발생했습니다</a:t>
            </a:r>
            <a:r>
              <a:rPr lang="en-US" altLang="ko-KR" dirty="0"/>
              <a:t>. </a:t>
            </a:r>
            <a:r>
              <a:rPr lang="ko-KR" altLang="en-US" dirty="0"/>
              <a:t>이 문제를 해결하기 위해</a:t>
            </a:r>
            <a:r>
              <a:rPr lang="en-US" altLang="ko-KR" dirty="0"/>
              <a:t>, </a:t>
            </a:r>
            <a:r>
              <a:rPr lang="ko-KR" altLang="en-US" dirty="0"/>
              <a:t>벽돌을 부수는 순간 기존의 선을 다른 빨간 선으로 교체하여 충돌 빈도를 줄였습니다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2. </a:t>
            </a:r>
            <a:r>
              <a:rPr lang="ko-KR" altLang="en-US" dirty="0"/>
              <a:t>선에 끼었을 때 발생하는 문제</a:t>
            </a:r>
            <a:r>
              <a:rPr lang="en-US" altLang="ko-KR" dirty="0"/>
              <a:t>: </a:t>
            </a:r>
            <a:r>
              <a:rPr lang="ko-KR" altLang="en-US" dirty="0"/>
              <a:t>그러나 벽돌이 없는 상황에서 선에 끼었을 때 문제가 발생할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해결하기 위해 </a:t>
            </a:r>
            <a:r>
              <a:rPr lang="en-US" altLang="ko-KR" dirty="0"/>
              <a:t>'b' </a:t>
            </a:r>
            <a:r>
              <a:rPr lang="ko-KR" altLang="en-US" dirty="0"/>
              <a:t>버튼을 도입하여 직선 장애물의 기능을 끌 수 있도록 만들었습니다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3. 'b' </a:t>
            </a:r>
            <a:r>
              <a:rPr lang="ko-KR" altLang="en-US" dirty="0"/>
              <a:t>버튼의 기능</a:t>
            </a:r>
            <a:r>
              <a:rPr lang="en-US" altLang="ko-KR" dirty="0"/>
              <a:t>: 'b' </a:t>
            </a:r>
            <a:r>
              <a:rPr lang="ko-KR" altLang="en-US" dirty="0"/>
              <a:t>버튼을 누르면 직선 장애물의 기능이 비활성화됩니다</a:t>
            </a:r>
            <a:r>
              <a:rPr lang="en-US" altLang="ko-KR" dirty="0"/>
              <a:t>. </a:t>
            </a:r>
            <a:r>
              <a:rPr lang="ko-KR" altLang="en-US" dirty="0"/>
              <a:t>이렇게 함으로써 선에 끼는 문제를 방지할 수 있습니다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4. </a:t>
            </a:r>
            <a:r>
              <a:rPr lang="ko-KR" altLang="en-US" dirty="0"/>
              <a:t>기능 재활성화</a:t>
            </a:r>
            <a:r>
              <a:rPr lang="en-US" altLang="ko-KR" dirty="0"/>
              <a:t>: </a:t>
            </a:r>
            <a:r>
              <a:rPr lang="ko-KR" altLang="en-US" dirty="0"/>
              <a:t>문제를 피하고 나서 </a:t>
            </a:r>
            <a:r>
              <a:rPr lang="en-US" altLang="ko-KR" dirty="0"/>
              <a:t>'b' </a:t>
            </a:r>
            <a:r>
              <a:rPr lang="ko-KR" altLang="en-US" dirty="0"/>
              <a:t>버튼을 다시 누르면 해당 장애물의 기능이 다시 작동하게 됩니다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위의 내용설명으로 빨간 선과 공의 충돌 문제를 줄이기 위한 방법과 선에 끼었을 때 발생하는 문제를 해결하기 위한 </a:t>
            </a:r>
            <a:r>
              <a:rPr lang="en-US" altLang="ko-KR" dirty="0"/>
              <a:t>'b' </a:t>
            </a:r>
            <a:r>
              <a:rPr lang="ko-KR" altLang="en-US" dirty="0"/>
              <a:t>버튼의 활용 방법을 이해할 수 있을 것입니다</a:t>
            </a:r>
            <a:r>
              <a:rPr lang="en-US" altLang="ko-KR" dirty="0"/>
              <a:t>.</a:t>
            </a:r>
          </a:p>
        </p:txBody>
      </p:sp>
      <p:sp>
        <p:nvSpPr>
          <p:cNvPr id="71" name="날짜 개체 틀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4BA7833B-8A38-3096-7848-DE96C6F39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362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08"/>
    </mc:Choice>
    <mc:Fallback>
      <p:transition spd="slow" advTm="8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14246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27853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보라색 원과의 충돌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94" y="1982471"/>
            <a:ext cx="11149012" cy="5129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새로운 좌표 계산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현재 좌표를 기반으로 공의 새로운 좌표를 계산합니다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이동할 방향에 따라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newX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newY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를 계산하고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distance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변수에는 공의 현재 좌표와 중심 좌표 간의 거리를 저장합니다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원의 범위 안에 있는 경우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 distance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가 반지름에서 공의 반지름을 뺀 값보다 작으면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공이 원의 범위 안에 있는 것입니다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newX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newY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를 공의 좌표로 업데이트하고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공이 아래 벽면을 넘어갔는지 확인하여 게임 오버 화면을 출력합니다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범위를 벗어난 경우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 distance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가 반지름에서 공의 반지름을 뺀 값보다 크거나 같으면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공이 범위를 벗어난 것입니다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이 경우 공의 방향을 반대로 변경하고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방향과 속도를 이용하여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newX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Söhne"/>
              </a:rPr>
              <a:t>newY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를 계산합니다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마찬가지로 공이 아래 벽면을 넘어갔는지 확인하여 게임 오버 화면을 출력합니다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반지름 조건에 따른 반지름 증가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/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감소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반지름이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320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이하인 경우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500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으로 설정하고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반지름이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320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보다 크면서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500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보다 작은 경우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0.1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을 감소시킵니다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화면 업데이트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변경된 좌표와 반지름에 따라 화면을 다시 그리도록 하고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다음 타이머 이벤트를 설정하여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16ms(60fps)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후에 다시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timer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함수를 호출합니다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455CFE68-0972-3C39-30DD-4AA86D83D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23"/>
    </mc:Choice>
    <mc:Fallback>
      <p:transition spd="slow" advTm="9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631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5150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화면 벽면 충돌 검사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7644" y="1182054"/>
            <a:ext cx="11796712" cy="56759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화면의 벽면과 공의 충돌을 검사하고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충돌이 발생한 경우 공의 방향을 변경하거나 게임 오버 화면을 출력합니다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각 벽면에 대해 다음과 같은 검사를 수행합니다</a:t>
            </a:r>
            <a:b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왼쪽 벽면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ball.x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&lt; -400 +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ball.radius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공이 왼쪽 벽면과 충돌한 것입니다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이때 공의 방향을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180 -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ball.direction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으로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오른쪽 벽면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ball.x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&gt; 400 -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ball.radius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공이 오른쪽 벽면과 충돌한 것입니다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이때 공의 방향을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180 -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ball.direction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으로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위쪽 벽면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ball.y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&gt; 300 -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ball.radius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공이 위쪽 벽면과 충돌한 것입니다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이때 공의 방향을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ball.direction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으로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아래쪽 벽면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ball.y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&lt; -300 + </a:t>
            </a: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ball.radius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공이 아래쪽 벽면을 넘어갔으므로 게임 오버 화면을 출력합니다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br>
              <a:rPr lang="ko-KR" altLang="en-US" sz="1800" dirty="0"/>
            </a:br>
            <a:endParaRPr lang="ko-KR" altLang="en-US" sz="1800" noProof="1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6AB5F71-0FD8-4EAB-70E0-68DFCFE77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814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62"/>
    </mc:Choice>
    <mc:Fallback>
      <p:transition spd="slow" advTm="6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충돌 구현 관련 설명 </a:t>
            </a:r>
            <a:r>
              <a:rPr lang="en-US" altLang="ko-KR" dirty="0"/>
              <a:t>3 - 1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1428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기울어진 빨간색 선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75340"/>
            <a:ext cx="11188700" cy="4084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기울어진 선과 공의 충돌을 검사하고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충돌이 발생한 경우 공의 방향을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다음과 같은 조건에 따라 검사를 수행합니다</a:t>
            </a:r>
            <a:br>
              <a:rPr lang="en-US" altLang="ko-KR" sz="1800" b="1" dirty="0">
                <a:solidFill>
                  <a:srgbClr val="374151"/>
                </a:solidFill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Line_button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false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level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2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이상이며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score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가 홀수인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기울어진 선을 그립니다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공과 선 사이의 거리를 계산하고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거리가 공의 반지름보다 작거나 같으면 충돌이 발생한 것입니다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이때 공의 방향을 새로운 방향으로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altLang="ko-KR" sz="18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1" i="0" dirty="0" err="1">
                <a:solidFill>
                  <a:srgbClr val="374151"/>
                </a:solidFill>
                <a:effectLst/>
                <a:latin typeface="Söhne"/>
              </a:rPr>
              <a:t>Line_button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false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level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 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2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이상이며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score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가 짝수인 경우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반대쪽에 기울어진 선을 그립니다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공과 선 사이의 거리를 계산하고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거리가 공의 반지름보다 작거나 같으면 충돌이 발생한 것입니다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Söhne"/>
              </a:rPr>
              <a:t>이때 공의 방향을 새로운 방향으로 변경합니다</a:t>
            </a:r>
            <a:r>
              <a:rPr lang="en-US" altLang="ko-KR" sz="18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49DDC16-8899-AA66-1AA2-BA6E1F526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37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80"/>
    </mc:Choice>
    <mc:Fallback>
      <p:transition spd="slow" advTm="5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0.6|0.7|16.3|1.1|19.8|0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30.1|2.9|9.3|9.6|1.2|35.9|1.4"/>
</p:tagLst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{F2E01829-E5C1-4E30-8232-F842DA87CC4A}tf16411248_win32</Template>
  <TotalTime>2123</TotalTime>
  <Words>1553</Words>
  <Application>Microsoft Office PowerPoint</Application>
  <PresentationFormat>와이드스크린</PresentationFormat>
  <Paragraphs>135</Paragraphs>
  <Slides>14</Slides>
  <Notes>14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 Unicode MS</vt:lpstr>
      <vt:lpstr>Söhne</vt:lpstr>
      <vt:lpstr>맑은 고딕</vt:lpstr>
      <vt:lpstr>Arial</vt:lpstr>
      <vt:lpstr>Posterama</vt:lpstr>
      <vt:lpstr>Office 테마</vt:lpstr>
      <vt:lpstr> 컴퓨터 그래픽스 벽돌 깨기 게임 (BRICK BREAKER GAME)</vt:lpstr>
      <vt:lpstr>게임 개요</vt:lpstr>
      <vt:lpstr>게임 화면 구성</vt:lpstr>
      <vt:lpstr>게임 특징 및 장점</vt:lpstr>
      <vt:lpstr>문제점</vt:lpstr>
      <vt:lpstr>문제점</vt:lpstr>
      <vt:lpstr>충돌 구현 관련 설명 1</vt:lpstr>
      <vt:lpstr>충돌 구현 관련 설명 2</vt:lpstr>
      <vt:lpstr>충돌 구현 관련 설명 3 - 1</vt:lpstr>
      <vt:lpstr>충돌 구현 관련 설명 3 - 2</vt:lpstr>
      <vt:lpstr>충돌 구현 관련 설명 4</vt:lpstr>
      <vt:lpstr>충돌 구현 관련 설명 5</vt:lpstr>
      <vt:lpstr>충돌 구현 관련 설명 6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 벽돌 깨기 게임</dc:title>
  <dc:creator>이성민</dc:creator>
  <cp:lastModifiedBy>이성민</cp:lastModifiedBy>
  <cp:revision>20</cp:revision>
  <dcterms:created xsi:type="dcterms:W3CDTF">2023-05-28T13:25:37Z</dcterms:created>
  <dcterms:modified xsi:type="dcterms:W3CDTF">2023-05-30T00:48:46Z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